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31"/>
  </p:notesMasterIdLst>
  <p:sldIdLst>
    <p:sldId id="256" r:id="rId2"/>
    <p:sldId id="258" r:id="rId3"/>
    <p:sldId id="259" r:id="rId4"/>
    <p:sldId id="736" r:id="rId5"/>
    <p:sldId id="755" r:id="rId6"/>
    <p:sldId id="313" r:id="rId7"/>
    <p:sldId id="279" r:id="rId8"/>
    <p:sldId id="280" r:id="rId9"/>
    <p:sldId id="310" r:id="rId10"/>
    <p:sldId id="504" r:id="rId11"/>
    <p:sldId id="637" r:id="rId12"/>
    <p:sldId id="281" r:id="rId13"/>
    <p:sldId id="282" r:id="rId14"/>
    <p:sldId id="283" r:id="rId15"/>
    <p:sldId id="506" r:id="rId16"/>
    <p:sldId id="284" r:id="rId17"/>
    <p:sldId id="638" r:id="rId18"/>
    <p:sldId id="285" r:id="rId19"/>
    <p:sldId id="756" r:id="rId20"/>
    <p:sldId id="286" r:id="rId21"/>
    <p:sldId id="507" r:id="rId22"/>
    <p:sldId id="314" r:id="rId23"/>
    <p:sldId id="287" r:id="rId24"/>
    <p:sldId id="409" r:id="rId25"/>
    <p:sldId id="757" r:id="rId26"/>
    <p:sldId id="758" r:id="rId27"/>
    <p:sldId id="803" r:id="rId28"/>
    <p:sldId id="804" r:id="rId29"/>
    <p:sldId id="824" r:id="rId30"/>
    <p:sldId id="793" r:id="rId31"/>
    <p:sldId id="798" r:id="rId32"/>
    <p:sldId id="799" r:id="rId33"/>
    <p:sldId id="823" r:id="rId34"/>
    <p:sldId id="794" r:id="rId35"/>
    <p:sldId id="795" r:id="rId36"/>
    <p:sldId id="796" r:id="rId37"/>
    <p:sldId id="797" r:id="rId38"/>
    <p:sldId id="800" r:id="rId39"/>
    <p:sldId id="801" r:id="rId40"/>
    <p:sldId id="802" r:id="rId41"/>
    <p:sldId id="822" r:id="rId42"/>
    <p:sldId id="299" r:id="rId43"/>
    <p:sldId id="790" r:id="rId44"/>
    <p:sldId id="305" r:id="rId45"/>
    <p:sldId id="303" r:id="rId46"/>
    <p:sldId id="816" r:id="rId47"/>
    <p:sldId id="818" r:id="rId48"/>
    <p:sldId id="821" r:id="rId49"/>
    <p:sldId id="466" r:id="rId50"/>
    <p:sldId id="467" r:id="rId51"/>
    <p:sldId id="593" r:id="rId52"/>
    <p:sldId id="604" r:id="rId53"/>
    <p:sldId id="616" r:id="rId54"/>
    <p:sldId id="607" r:id="rId55"/>
    <p:sldId id="608" r:id="rId56"/>
    <p:sldId id="605" r:id="rId57"/>
    <p:sldId id="606" r:id="rId58"/>
    <p:sldId id="609" r:id="rId59"/>
    <p:sldId id="738" r:id="rId60"/>
    <p:sldId id="611" r:id="rId61"/>
    <p:sldId id="613" r:id="rId62"/>
    <p:sldId id="612" r:id="rId63"/>
    <p:sldId id="614" r:id="rId64"/>
    <p:sldId id="791" r:id="rId65"/>
    <p:sldId id="615" r:id="rId66"/>
    <p:sldId id="617" r:id="rId67"/>
    <p:sldId id="621" r:id="rId68"/>
    <p:sldId id="598" r:id="rId69"/>
    <p:sldId id="792" r:id="rId70"/>
    <p:sldId id="825" r:id="rId71"/>
    <p:sldId id="827" r:id="rId72"/>
    <p:sldId id="828" r:id="rId73"/>
    <p:sldId id="826" r:id="rId74"/>
    <p:sldId id="829" r:id="rId75"/>
    <p:sldId id="830" r:id="rId76"/>
    <p:sldId id="618" r:id="rId77"/>
    <p:sldId id="599" r:id="rId78"/>
    <p:sldId id="619" r:id="rId79"/>
    <p:sldId id="620" r:id="rId80"/>
    <p:sldId id="601" r:id="rId81"/>
    <p:sldId id="805" r:id="rId82"/>
    <p:sldId id="806" r:id="rId83"/>
    <p:sldId id="807" r:id="rId84"/>
    <p:sldId id="808" r:id="rId85"/>
    <p:sldId id="809" r:id="rId86"/>
    <p:sldId id="810" r:id="rId87"/>
    <p:sldId id="811" r:id="rId88"/>
    <p:sldId id="812" r:id="rId89"/>
    <p:sldId id="813" r:id="rId90"/>
    <p:sldId id="814" r:id="rId91"/>
    <p:sldId id="815" r:id="rId92"/>
    <p:sldId id="455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51" r:id="rId102"/>
    <p:sldId id="438" r:id="rId103"/>
    <p:sldId id="442" r:id="rId104"/>
    <p:sldId id="460" r:id="rId105"/>
    <p:sldId id="440" r:id="rId106"/>
    <p:sldId id="443" r:id="rId107"/>
    <p:sldId id="444" r:id="rId108"/>
    <p:sldId id="445" r:id="rId109"/>
    <p:sldId id="441" r:id="rId110"/>
    <p:sldId id="446" r:id="rId111"/>
    <p:sldId id="447" r:id="rId112"/>
    <p:sldId id="448" r:id="rId113"/>
    <p:sldId id="453" r:id="rId114"/>
    <p:sldId id="452" r:id="rId115"/>
    <p:sldId id="459" r:id="rId116"/>
    <p:sldId id="461" r:id="rId117"/>
    <p:sldId id="462" r:id="rId118"/>
    <p:sldId id="463" r:id="rId119"/>
    <p:sldId id="464" r:id="rId120"/>
    <p:sldId id="465" r:id="rId121"/>
    <p:sldId id="450" r:id="rId122"/>
    <p:sldId id="456" r:id="rId123"/>
    <p:sldId id="457" r:id="rId124"/>
    <p:sldId id="458" r:id="rId125"/>
    <p:sldId id="410" r:id="rId126"/>
    <p:sldId id="411" r:id="rId127"/>
    <p:sldId id="412" r:id="rId128"/>
    <p:sldId id="413" r:id="rId129"/>
    <p:sldId id="414" r:id="rId1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86393"/>
  </p:normalViewPr>
  <p:slideViewPr>
    <p:cSldViewPr snapToGrid="0" snapToObjects="1">
      <p:cViewPr varScale="1">
        <p:scale>
          <a:sx n="101" d="100"/>
          <a:sy n="101" d="100"/>
        </p:scale>
        <p:origin x="1452" y="7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進階</a:t>
            </a:r>
            <a:r>
              <a:rPr lang="en-US" altLang="zh-TW" dirty="0"/>
              <a:t>16</a:t>
            </a:r>
            <a:r>
              <a:rPr lang="zh-TW" altLang="en-US" dirty="0"/>
              <a:t>小時課程</a:t>
            </a:r>
            <a:r>
              <a:rPr lang="en-US" altLang="zh-TW" dirty="0"/>
              <a:t> </a:t>
            </a:r>
            <a:r>
              <a:rPr lang="en-US" altLang="zh-TW" dirty="0" smtClean="0"/>
              <a:t>– Helm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smtClean="0"/>
              <a:t>Argo 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CLI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3B45B6-3E50-7DBA-C100-023F6505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69" y="1825625"/>
            <a:ext cx="749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5D0A2F-2DE7-DCF0-5209-C12170F4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6994"/>
            <a:ext cx="952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128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118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826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Kubernetes computing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43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15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204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043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Kubernetes network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63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09317" y="2425148"/>
            <a:ext cx="368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service/</a:t>
            </a:r>
            <a:r>
              <a:rPr lang="en-US" altLang="zh-TW" dirty="0" err="1"/>
              <a:t>nginx-service.yaml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935" y="1421054"/>
            <a:ext cx="3391409" cy="5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0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986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242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092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2022/7/22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5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23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Kubernetes Storage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96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300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424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646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9A39BE-C1A8-218F-E15F-E70639B0F28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hlinkClick r:id="rId2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2658-5DE6-3F34-6193-C4CFCE5F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8EF7E-63EB-23E6-D839-C030651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pPr lvl="1"/>
            <a:r>
              <a:rPr lang="en-US" altLang="zh-TW" dirty="0"/>
              <a:t>cd ~/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5AFA87-FC15-6F8C-685C-A6AA055B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33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建置</a:t>
            </a:r>
            <a:r>
              <a:rPr kumimoji="1" lang="en-US" altLang="zh-TW" dirty="0"/>
              <a:t>-</a:t>
            </a:r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編輯</a:t>
            </a:r>
            <a:r>
              <a:rPr kumimoji="1" lang="en-US" altLang="zh-TW" dirty="0" err="1" smtClean="0"/>
              <a:t>values.yaml</a:t>
            </a:r>
            <a:r>
              <a:rPr kumimoji="1" lang="zh-TW" altLang="en-US" dirty="0" smtClean="0"/>
              <a:t> 參數</a:t>
            </a:r>
            <a:r>
              <a:rPr kumimoji="1" lang="zh-TW" altLang="en-US" dirty="0"/>
              <a:t>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F7914-83FB-6A40-1D8C-93DD693F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Postgresql</a:t>
            </a:r>
            <a:r>
              <a:rPr kumimoji="1" lang="en-US" altLang="zh-TW" dirty="0"/>
              <a:t> client </a:t>
            </a:r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063A0-8FCD-FADA-926F-895B9B0A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postgresql</a:t>
            </a:r>
            <a:r>
              <a:rPr lang="en-US" altLang="zh-TW" dirty="0"/>
              <a:t>-client –y</a:t>
            </a:r>
          </a:p>
          <a:p>
            <a:r>
              <a:rPr lang="en-US" altLang="zh-TW" dirty="0" err="1"/>
              <a:t>psql</a:t>
            </a:r>
            <a:r>
              <a:rPr lang="en-US" altLang="zh-TW" dirty="0"/>
              <a:t> -h {VM2</a:t>
            </a:r>
            <a:r>
              <a:rPr lang="zh-TW" altLang="en-US" dirty="0"/>
              <a:t>內網</a:t>
            </a:r>
            <a:r>
              <a:rPr lang="en-US" altLang="zh-TW" dirty="0"/>
              <a:t>IP} -p {</a:t>
            </a:r>
            <a:r>
              <a:rPr lang="en-US" altLang="zh-TW" dirty="0" err="1"/>
              <a:t>postgresql</a:t>
            </a:r>
            <a:r>
              <a:rPr lang="en-US" altLang="zh-TW" dirty="0"/>
              <a:t> </a:t>
            </a:r>
            <a:r>
              <a:rPr lang="en-US" altLang="zh-TW" dirty="0" err="1"/>
              <a:t>nodePort</a:t>
            </a:r>
            <a:r>
              <a:rPr lang="en-US" altLang="zh-TW" dirty="0"/>
              <a:t>} -d {</a:t>
            </a:r>
            <a:r>
              <a:rPr lang="en-US" altLang="zh-TW" dirty="0" err="1"/>
              <a:t>db</a:t>
            </a:r>
            <a:r>
              <a:rPr lang="en-US" altLang="zh-TW" dirty="0"/>
              <a:t> name} -U {</a:t>
            </a:r>
            <a:r>
              <a:rPr lang="zh-TW" altLang="en-US" dirty="0"/>
              <a:t>帳號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 err="1"/>
              <a:t>psql</a:t>
            </a:r>
            <a:r>
              <a:rPr kumimoji="1" lang="en-US" altLang="zh-TW" dirty="0"/>
              <a:t> -h 10.128.0.23 -p 30063 -d </a:t>
            </a:r>
            <a:r>
              <a:rPr kumimoji="1" lang="en-US" altLang="zh-TW" dirty="0" err="1"/>
              <a:t>db</a:t>
            </a:r>
            <a:r>
              <a:rPr kumimoji="1" lang="en-US" altLang="zh-TW" dirty="0"/>
              <a:t> -U admin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11C81-880F-A73D-8951-E492601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E7813C-0AA7-C85F-C0F5-D99EB38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3340889"/>
            <a:ext cx="6362700" cy="3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3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</a:t>
            </a:r>
            <a:r>
              <a:rPr lang="zh-TW" altLang="en-US" dirty="0" smtClean="0"/>
              <a:t>自己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打包</a:t>
            </a:r>
            <a:r>
              <a:rPr lang="zh-TW" altLang="en-US" dirty="0"/>
              <a:t>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/>
              <a:t>chart</a:t>
            </a:r>
            <a:r>
              <a:rPr lang="zh-TW" altLang="en-US" dirty="0" smtClean="0"/>
              <a:t>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cd ~/</a:t>
            </a:r>
          </a:p>
          <a:p>
            <a:pPr lvl="2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26" y="2856322"/>
            <a:ext cx="5837775" cy="202466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Helm installs resources in the following </a:t>
            </a:r>
            <a:r>
              <a:rPr lang="en-US" altLang="zh-TW" dirty="0" smtClean="0"/>
              <a:t>order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708" y="1825625"/>
            <a:ext cx="2806756" cy="435133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3138" y="1690688"/>
            <a:ext cx="1977380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69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52" y="1690688"/>
            <a:ext cx="1838582" cy="18766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21229" y="6430052"/>
            <a:ext cx="74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https://helm.sh/docs/intro/using_helm/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59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templates/</a:t>
            </a:r>
            <a:r>
              <a:rPr lang="en-US" altLang="zh-TW" dirty="0" err="1" smtClean="0"/>
              <a:t>deployment.yaml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566" y="1313622"/>
            <a:ext cx="3991828" cy="545870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5131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chart</a:t>
            </a:r>
            <a:r>
              <a:rPr lang="zh-TW" altLang="en-US" dirty="0" smtClean="0"/>
              <a:t>命名規格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chart</a:t>
            </a:r>
            <a:r>
              <a:rPr lang="zh-TW" altLang="en-US" dirty="0" smtClean="0"/>
              <a:t>名稱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小寫與數字，連接只可用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版本號盡可能使用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https://semver.org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71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70" y="2774230"/>
            <a:ext cx="1009791" cy="5906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54" y="4719435"/>
            <a:ext cx="1714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8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變數命名規則與內建變數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變數名稱用小寫開頭，並用駝峰連接多個單字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Helm </a:t>
            </a:r>
            <a:r>
              <a:rPr lang="zh-TW" altLang="en-US" dirty="0" smtClean="0"/>
              <a:t>內建變數為大寫開頭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6" y="2442834"/>
            <a:ext cx="1806326" cy="4188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510" y="3903935"/>
            <a:ext cx="5656980" cy="236272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34207" y="6463862"/>
            <a:ext cx="77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en-US" altLang="zh-TW" dirty="0"/>
              <a:t>: https://helm.sh/zh/docs/chart_template_guide/builtin_objects/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596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寫法標準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使用兩格空格縮排，避免使用</a:t>
            </a:r>
            <a:r>
              <a:rPr lang="en-US" altLang="zh-TW" dirty="0" smtClean="0"/>
              <a:t>tab</a:t>
            </a:r>
          </a:p>
          <a:p>
            <a:r>
              <a:rPr lang="zh-TW" altLang="en-US" dirty="0" smtClean="0"/>
              <a:t>大括弧前後要有空格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String</a:t>
            </a:r>
            <a:r>
              <a:rPr lang="zh-TW" altLang="en-US" dirty="0" smtClean="0"/>
              <a:t>數據</a:t>
            </a:r>
            <a:r>
              <a:rPr lang="zh-TW" altLang="en-US" dirty="0"/>
              <a:t>要</a:t>
            </a:r>
            <a:r>
              <a:rPr lang="zh-TW" altLang="en-US" dirty="0" smtClean="0"/>
              <a:t>加入 </a:t>
            </a:r>
            <a:r>
              <a:rPr lang="en-US" altLang="zh-TW" dirty="0" smtClean="0"/>
              <a:t>quote</a:t>
            </a:r>
          </a:p>
          <a:p>
            <a:r>
              <a:rPr lang="en-US" altLang="zh-TW" dirty="0" smtClean="0"/>
              <a:t>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9" y="2898474"/>
            <a:ext cx="3061888" cy="380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95" y="4403176"/>
            <a:ext cx="3343742" cy="485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95" y="5282756"/>
            <a:ext cx="386769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78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邏輯判斷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If/ else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74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80" y="2381908"/>
            <a:ext cx="2476846" cy="18671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37804" y="6416264"/>
            <a:ext cx="70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https://helm.sh/zh/docs/chart_template_guide/control_structures/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45" y="2121325"/>
            <a:ext cx="526806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4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移除空白格</a:t>
            </a:r>
            <a:r>
              <a:rPr lang="en-US" altLang="zh-TW" dirty="0" smtClean="0"/>
              <a:t>, </a:t>
            </a:r>
            <a:r>
              <a:rPr lang="zh-TW" altLang="en-US" dirty="0" smtClean="0"/>
              <a:t>行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656" y="3039134"/>
            <a:ext cx="2962688" cy="19243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12915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241511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1069804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61121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03113853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9494294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1701838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5444168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4341851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761680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6735577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5949323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19380</TotalTime>
  <Words>2030</Words>
  <Application>Microsoft Office PowerPoint</Application>
  <PresentationFormat>寬螢幕</PresentationFormat>
  <Paragraphs>626</Paragraphs>
  <Slides>129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129</vt:i4>
      </vt:variant>
    </vt:vector>
  </HeadingPairs>
  <TitlesOfParts>
    <vt:vector size="138" baseType="lpstr">
      <vt:lpstr>等线</vt:lpstr>
      <vt:lpstr>等线 Light</vt:lpstr>
      <vt:lpstr>新細明體</vt:lpstr>
      <vt:lpstr>Arial</vt:lpstr>
      <vt:lpstr>Calibri</vt:lpstr>
      <vt:lpstr>Calibri Light</vt:lpstr>
      <vt:lpstr>Helvetica</vt:lpstr>
      <vt:lpstr>Times New Roman</vt:lpstr>
      <vt:lpstr>Office 佈景主題</vt:lpstr>
      <vt:lpstr>台灣大哥大 DevOps進階16小時課程 – Helm &amp; Argo CD</vt:lpstr>
      <vt:lpstr>課程資源</vt:lpstr>
      <vt:lpstr>ssh 登入</vt:lpstr>
      <vt:lpstr>Use VM1 on you docker development environmets</vt:lpstr>
      <vt:lpstr>Install kubectl</vt:lpstr>
      <vt:lpstr>Kubernetes 建置-用rancher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Kubernetes Namespace (縮寫：ns)</vt:lpstr>
      <vt:lpstr>Kubernetes Namespace</vt:lpstr>
      <vt:lpstr>Kubernetes computing</vt:lpstr>
      <vt:lpstr>K8s deployment YAML -1</vt:lpstr>
      <vt:lpstr>K8s deployment YAML -2</vt:lpstr>
      <vt:lpstr>K8s deployment YAML -3</vt:lpstr>
      <vt:lpstr>Kubernetes network</vt:lpstr>
      <vt:lpstr>K8s service yaml -1</vt:lpstr>
      <vt:lpstr>K8s service yaml -2</vt:lpstr>
      <vt:lpstr>Service ports 介紹</vt:lpstr>
      <vt:lpstr>App間互相呼叫，已Web 呼叫API為例</vt:lpstr>
      <vt:lpstr>K8s Ingress-1</vt:lpstr>
      <vt:lpstr>K8s Ingress -2</vt:lpstr>
      <vt:lpstr>K8s ingress yaml</vt:lpstr>
      <vt:lpstr>Kubernetes Storage</vt:lpstr>
      <vt:lpstr>Install nfs server on rancher server</vt:lpstr>
      <vt:lpstr>K8s server install mount package</vt:lpstr>
      <vt:lpstr>Volume: NFS -1</vt:lpstr>
      <vt:lpstr>Volume: NFS -2</vt:lpstr>
      <vt:lpstr>PVC, PV, Storage class關係圖</vt:lpstr>
      <vt:lpstr>Volume: GCP volume - 建PersistemtVolume -2</vt:lpstr>
      <vt:lpstr>Volume plugin 支援程度 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取得bitnami-postgresq</vt:lpstr>
      <vt:lpstr>編輯values.yaml 參數檔</vt:lpstr>
      <vt:lpstr>準備nfs</vt:lpstr>
      <vt:lpstr>部署postgresql</vt:lpstr>
      <vt:lpstr>部署後狀態檢查</vt:lpstr>
      <vt:lpstr>Postgresql client 驗證</vt:lpstr>
      <vt:lpstr>移除</vt:lpstr>
      <vt:lpstr>Part B: 把自己Application打包成chart</vt:lpstr>
      <vt:lpstr>取得chart範本</vt:lpstr>
      <vt:lpstr>Chart 檔案結構</vt:lpstr>
      <vt:lpstr>Helm installs resources in the following order</vt:lpstr>
      <vt:lpstr>templates/deployment.yaml</vt:lpstr>
      <vt:lpstr>chart命名規格</vt:lpstr>
      <vt:lpstr>變數命名規則與內建變數</vt:lpstr>
      <vt:lpstr>寫法標準</vt:lpstr>
      <vt:lpstr>邏輯判斷</vt:lpstr>
      <vt:lpstr>移除空白格, 行</vt:lpstr>
      <vt:lpstr>Check chart format</vt:lpstr>
      <vt:lpstr>驗證</vt:lpstr>
      <vt:lpstr>Helm package</vt:lpstr>
      <vt:lpstr>Helm install</vt:lpstr>
      <vt:lpstr>Check helm deploy -1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下載CLI</vt:lpstr>
      <vt:lpstr>CLI</vt:lpstr>
      <vt:lpstr>CLI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周育緯 Yu Wei Chou</cp:lastModifiedBy>
  <cp:revision>284</cp:revision>
  <dcterms:modified xsi:type="dcterms:W3CDTF">2022-07-22T04:22:05Z</dcterms:modified>
</cp:coreProperties>
</file>